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embeddedFontLst>
    <p:embeddedFont>
      <p:font typeface="Amatic SC"/>
      <p:regular r:id="rId21"/>
      <p:bold r:id="rId22"/>
    </p:embeddedFont>
    <p:embeddedFont>
      <p:font typeface="Ubuntu Mon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UbuntuMono-boldItalic.fntdata"/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1" Type="http://schemas.openxmlformats.org/officeDocument/2006/relationships/font" Target="fonts/AmaticSC-regular.fntdata"/><Relationship Id="rId3" Type="http://schemas.openxmlformats.org/officeDocument/2006/relationships/presProps" Target="presProps.xml"/><Relationship Id="rId25" Type="http://schemas.openxmlformats.org/officeDocument/2006/relationships/font" Target="fonts/UbuntuMono-italic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0" Type="http://schemas.openxmlformats.org/officeDocument/2006/relationships/slide" Target="slides/slide14.xml"/><Relationship Id="rId2" Type="http://schemas.openxmlformats.org/officeDocument/2006/relationships/viewProps" Target="viewProps.xml"/><Relationship Id="rId16" Type="http://schemas.openxmlformats.org/officeDocument/2006/relationships/slide" Target="slides/slide10.xml"/><Relationship Id="rId29" Type="http://schemas.openxmlformats.org/officeDocument/2006/relationships/customXml" Target="../customXml/item3.xml"/><Relationship Id="rId24" Type="http://schemas.openxmlformats.org/officeDocument/2006/relationships/font" Target="fonts/UbuntuMono-bold.fntdata"/><Relationship Id="rId1" Type="http://schemas.openxmlformats.org/officeDocument/2006/relationships/theme" Target="theme/theme1.xml"/><Relationship Id="rId6" Type="http://schemas.openxmlformats.org/officeDocument/2006/relationships/notesMaster" Target="notesMasters/notesMaster1.xml"/><Relationship Id="rId11" Type="http://schemas.openxmlformats.org/officeDocument/2006/relationships/slide" Target="slides/slide5.xml"/><Relationship Id="rId23" Type="http://schemas.openxmlformats.org/officeDocument/2006/relationships/font" Target="fonts/UbuntuMono-regular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8" Type="http://schemas.openxmlformats.org/officeDocument/2006/relationships/customXml" Target="../customXml/item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22" Type="http://schemas.openxmlformats.org/officeDocument/2006/relationships/font" Target="fonts/AmaticSC-bold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b52d75cac9_7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b52d75cac9_7_8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b52d75cac9_7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gb52d75cac9_7_8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b52d75cac9_7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gb52d75cac9_7_10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b52d75cac9_7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gb52d75cac9_7_1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b52d75cac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b52d75cac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b5ffc12224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b5ffc12224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b5ffc12224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b5ffc1222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b575ca684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b575ca684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b575ca684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b575ca684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b575ca684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b575ca684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af7967d942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af7967d942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b575ca6841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b575ca6841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b52d75cac9_7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gb52d75cac9_7_7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4" name="Google Shape;84;p18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6" name="Google Shape;86;p18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The Importance of Knowing What We Don't Know: Intellectual Humility and Anti-Racist Pedagogy</a:t>
            </a:r>
            <a:endParaRPr/>
          </a:p>
        </p:txBody>
      </p:sp>
      <p:sp>
        <p:nvSpPr>
          <p:cNvPr id="130" name="Google Shape;130;p2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rgbClr val="301B29"/>
                </a:solidFill>
              </a:rPr>
              <a:t>Michael Burns (Biology) </a:t>
            </a:r>
            <a:endParaRPr sz="2200">
              <a:solidFill>
                <a:srgbClr val="301B29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rgbClr val="301B29"/>
                </a:solidFill>
              </a:rPr>
              <a:t>Susan Haarman (Center for Experiential Learning) </a:t>
            </a:r>
            <a:endParaRPr sz="2200">
              <a:solidFill>
                <a:srgbClr val="301B29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rgbClr val="301B29"/>
                </a:solidFill>
              </a:rPr>
              <a:t>Joe Vukov (Philosophy)</a:t>
            </a:r>
            <a:endParaRPr sz="2200">
              <a:solidFill>
                <a:srgbClr val="301B2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4"/>
          <p:cNvSpPr txBox="1"/>
          <p:nvPr>
            <p:ph type="title"/>
          </p:nvPr>
        </p:nvSpPr>
        <p:spPr>
          <a:xfrm>
            <a:off x="1890200" y="96775"/>
            <a:ext cx="50460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i="1" lang="en" sz="3600">
                <a:latin typeface="Times New Roman"/>
                <a:ea typeface="Times New Roman"/>
                <a:cs typeface="Times New Roman"/>
                <a:sym typeface="Times New Roman"/>
              </a:rPr>
              <a:t>Is my teaching racist?</a:t>
            </a:r>
            <a:endParaRPr i="1"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8" name="Google Shape;188;p34"/>
          <p:cNvSpPr txBox="1"/>
          <p:nvPr>
            <p:ph idx="1" type="body"/>
          </p:nvPr>
        </p:nvSpPr>
        <p:spPr>
          <a:xfrm>
            <a:off x="177050" y="926550"/>
            <a:ext cx="8472300" cy="13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905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 sz="2400"/>
              <a:t>Compile your own grading data</a:t>
            </a:r>
            <a:endParaRPr sz="2400"/>
          </a:p>
          <a:p>
            <a:pPr indent="-1905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 sz="2400"/>
              <a:t>Did any student groups </a:t>
            </a:r>
            <a:r>
              <a:rPr lang="en" sz="2400"/>
              <a:t>disproportionately get Ds, Fs, or withdraw?</a:t>
            </a:r>
            <a:r>
              <a:rPr lang="en" sz="2400"/>
              <a:t> 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189" name="Google Shape;18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847" y="2239648"/>
            <a:ext cx="3497950" cy="262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7050" y="2067150"/>
            <a:ext cx="4707750" cy="282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5090" y="304780"/>
            <a:ext cx="3846910" cy="398146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5"/>
          <p:cNvSpPr txBox="1"/>
          <p:nvPr/>
        </p:nvSpPr>
        <p:spPr>
          <a:xfrm>
            <a:off x="975024" y="4547800"/>
            <a:ext cx="3721397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Underrepresented Minority (</a:t>
            </a:r>
            <a:r>
              <a:rPr b="1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URM</a:t>
            </a: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Students</a:t>
            </a:r>
            <a:endParaRPr sz="1100"/>
          </a:p>
        </p:txBody>
      </p:sp>
      <p:sp>
        <p:nvSpPr>
          <p:cNvPr id="197" name="Google Shape;197;p35"/>
          <p:cNvSpPr txBox="1"/>
          <p:nvPr/>
        </p:nvSpPr>
        <p:spPr>
          <a:xfrm>
            <a:off x="3761821" y="612151"/>
            <a:ext cx="1325305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intervention</a:t>
            </a:r>
            <a:endParaRPr sz="1100"/>
          </a:p>
        </p:txBody>
      </p:sp>
      <p:sp>
        <p:nvSpPr>
          <p:cNvPr id="198" name="Google Shape;198;p35"/>
          <p:cNvSpPr txBox="1"/>
          <p:nvPr/>
        </p:nvSpPr>
        <p:spPr>
          <a:xfrm>
            <a:off x="3794201" y="857251"/>
            <a:ext cx="1037739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Intervention</a:t>
            </a:r>
            <a:endParaRPr sz="1100"/>
          </a:p>
        </p:txBody>
      </p:sp>
      <p:sp>
        <p:nvSpPr>
          <p:cNvPr id="199" name="Google Shape;199;p35"/>
          <p:cNvSpPr txBox="1"/>
          <p:nvPr/>
        </p:nvSpPr>
        <p:spPr>
          <a:xfrm>
            <a:off x="5302988" y="1706129"/>
            <a:ext cx="3048333" cy="173124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3600" u="none" cap="none" strike="noStrike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What trends do you see here?</a:t>
            </a:r>
            <a:endParaRPr sz="1100"/>
          </a:p>
        </p:txBody>
      </p:sp>
      <p:sp>
        <p:nvSpPr>
          <p:cNvPr id="200" name="Google Shape;200;p35"/>
          <p:cNvSpPr/>
          <p:nvPr/>
        </p:nvSpPr>
        <p:spPr>
          <a:xfrm>
            <a:off x="1411472" y="304780"/>
            <a:ext cx="1076546" cy="30737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35"/>
          <p:cNvSpPr/>
          <p:nvPr/>
        </p:nvSpPr>
        <p:spPr>
          <a:xfrm>
            <a:off x="1967022" y="515616"/>
            <a:ext cx="1159285" cy="3192489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35"/>
          <p:cNvSpPr/>
          <p:nvPr/>
        </p:nvSpPr>
        <p:spPr>
          <a:xfrm>
            <a:off x="3608205" y="2105245"/>
            <a:ext cx="963795" cy="1602859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35"/>
          <p:cNvSpPr/>
          <p:nvPr/>
        </p:nvSpPr>
        <p:spPr>
          <a:xfrm>
            <a:off x="3126308" y="2105245"/>
            <a:ext cx="963795" cy="374798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35"/>
          <p:cNvSpPr/>
          <p:nvPr/>
        </p:nvSpPr>
        <p:spPr>
          <a:xfrm>
            <a:off x="2181449" y="3877966"/>
            <a:ext cx="1908653" cy="191707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35"/>
          <p:cNvSpPr/>
          <p:nvPr/>
        </p:nvSpPr>
        <p:spPr>
          <a:xfrm>
            <a:off x="3358744" y="561662"/>
            <a:ext cx="1908653" cy="793989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35"/>
          <p:cNvSpPr txBox="1"/>
          <p:nvPr/>
        </p:nvSpPr>
        <p:spPr>
          <a:xfrm>
            <a:off x="830571" y="101479"/>
            <a:ext cx="3998993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 = 479, Introductory Biology, Syracuse University</a:t>
            </a:r>
            <a:endParaRPr sz="1100"/>
          </a:p>
        </p:txBody>
      </p:sp>
      <p:sp>
        <p:nvSpPr>
          <p:cNvPr id="207" name="Google Shape;207;p35"/>
          <p:cNvSpPr txBox="1"/>
          <p:nvPr/>
        </p:nvSpPr>
        <p:spPr>
          <a:xfrm>
            <a:off x="6405449" y="4958839"/>
            <a:ext cx="2685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Fig. 2, Snyder, </a:t>
            </a:r>
            <a:r>
              <a:rPr b="0" i="0" lang="en" sz="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 al.</a:t>
            </a:r>
            <a:r>
              <a:rPr b="0" i="1" lang="en" sz="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PLoS Biol. 2016 Mar; 14(3): e1002398.</a:t>
            </a:r>
            <a:endParaRPr sz="1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5090" y="304780"/>
            <a:ext cx="3846910" cy="3981469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6"/>
          <p:cNvSpPr txBox="1"/>
          <p:nvPr/>
        </p:nvSpPr>
        <p:spPr>
          <a:xfrm>
            <a:off x="975024" y="4547800"/>
            <a:ext cx="3721397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Underrepresented Minority (</a:t>
            </a:r>
            <a:r>
              <a:rPr b="1"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URM</a:t>
            </a: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Students</a:t>
            </a:r>
            <a:endParaRPr sz="1100"/>
          </a:p>
        </p:txBody>
      </p:sp>
      <p:sp>
        <p:nvSpPr>
          <p:cNvPr id="214" name="Google Shape;214;p36"/>
          <p:cNvSpPr txBox="1"/>
          <p:nvPr/>
        </p:nvSpPr>
        <p:spPr>
          <a:xfrm>
            <a:off x="3761826" y="612150"/>
            <a:ext cx="1541100" cy="27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intervention</a:t>
            </a:r>
            <a:endParaRPr sz="1100"/>
          </a:p>
        </p:txBody>
      </p:sp>
      <p:sp>
        <p:nvSpPr>
          <p:cNvPr id="215" name="Google Shape;215;p36"/>
          <p:cNvSpPr txBox="1"/>
          <p:nvPr/>
        </p:nvSpPr>
        <p:spPr>
          <a:xfrm>
            <a:off x="3794200" y="857250"/>
            <a:ext cx="1242900" cy="27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Intervention</a:t>
            </a:r>
            <a:endParaRPr sz="1100"/>
          </a:p>
        </p:txBody>
      </p:sp>
      <p:sp>
        <p:nvSpPr>
          <p:cNvPr id="216" name="Google Shape;216;p36"/>
          <p:cNvSpPr txBox="1"/>
          <p:nvPr/>
        </p:nvSpPr>
        <p:spPr>
          <a:xfrm>
            <a:off x="5302988" y="1706129"/>
            <a:ext cx="3048333" cy="173124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6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Was the intervention successful?</a:t>
            </a:r>
            <a:endParaRPr sz="1100"/>
          </a:p>
        </p:txBody>
      </p:sp>
      <p:sp>
        <p:nvSpPr>
          <p:cNvPr id="217" name="Google Shape;217;p36"/>
          <p:cNvSpPr/>
          <p:nvPr/>
        </p:nvSpPr>
        <p:spPr>
          <a:xfrm>
            <a:off x="2181449" y="3877966"/>
            <a:ext cx="1908653" cy="191707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36"/>
          <p:cNvSpPr txBox="1"/>
          <p:nvPr/>
        </p:nvSpPr>
        <p:spPr>
          <a:xfrm>
            <a:off x="830571" y="101479"/>
            <a:ext cx="3998993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 = 479, Introductory Biology, Syracuse University</a:t>
            </a:r>
            <a:endParaRPr sz="1100"/>
          </a:p>
        </p:txBody>
      </p:sp>
      <p:sp>
        <p:nvSpPr>
          <p:cNvPr id="219" name="Google Shape;219;p36"/>
          <p:cNvSpPr txBox="1"/>
          <p:nvPr/>
        </p:nvSpPr>
        <p:spPr>
          <a:xfrm>
            <a:off x="6112150" y="4824800"/>
            <a:ext cx="29835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Fig. 2, Snyder, </a:t>
            </a:r>
            <a:r>
              <a:rPr lang="en" sz="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 al.</a:t>
            </a:r>
            <a:r>
              <a:rPr i="1" lang="en" sz="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PLoS Biol. 2016 Mar; 14(3): e1002398. – Peer-led Team Learning (PLTL) Helps Minority Students Succeed</a:t>
            </a:r>
            <a:endParaRPr sz="1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7"/>
          <p:cNvSpPr txBox="1"/>
          <p:nvPr>
            <p:ph idx="1" type="body"/>
          </p:nvPr>
        </p:nvSpPr>
        <p:spPr>
          <a:xfrm>
            <a:off x="399600" y="259575"/>
            <a:ext cx="3980400" cy="6180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Classroom A</a:t>
            </a:r>
            <a:endParaRPr/>
          </a:p>
        </p:txBody>
      </p:sp>
      <p:sp>
        <p:nvSpPr>
          <p:cNvPr id="225" name="Google Shape;225;p37"/>
          <p:cNvSpPr txBox="1"/>
          <p:nvPr>
            <p:ph idx="2" type="body"/>
          </p:nvPr>
        </p:nvSpPr>
        <p:spPr>
          <a:xfrm>
            <a:off x="399600" y="877500"/>
            <a:ext cx="3980400" cy="2637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Sociology Course</a:t>
            </a:r>
            <a:endParaRPr/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Social Justice, Bias, Stereotype threat are all covered as main themes in the course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The class format is a traditional didactic lecture with little-to-no student interaction or feedback</a:t>
            </a:r>
            <a:endParaRPr/>
          </a:p>
        </p:txBody>
      </p:sp>
      <p:sp>
        <p:nvSpPr>
          <p:cNvPr id="226" name="Google Shape;226;p37"/>
          <p:cNvSpPr txBox="1"/>
          <p:nvPr>
            <p:ph idx="3" type="body"/>
          </p:nvPr>
        </p:nvSpPr>
        <p:spPr>
          <a:xfrm>
            <a:off x="4515052" y="259575"/>
            <a:ext cx="4000200" cy="6180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Classroom B</a:t>
            </a:r>
            <a:endParaRPr/>
          </a:p>
        </p:txBody>
      </p:sp>
      <p:sp>
        <p:nvSpPr>
          <p:cNvPr id="227" name="Google Shape;227;p37"/>
          <p:cNvSpPr txBox="1"/>
          <p:nvPr>
            <p:ph idx="4" type="body"/>
          </p:nvPr>
        </p:nvSpPr>
        <p:spPr>
          <a:xfrm>
            <a:off x="4515049" y="877500"/>
            <a:ext cx="4000200" cy="2637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Chemistry Course</a:t>
            </a:r>
            <a:endParaRPr/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Social Justice, Bias, Stereotype threat are  never mentioned.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The course format is designed using evidence based practices that eliminate the achievement gap between URM and non-URM learners</a:t>
            </a:r>
            <a:endParaRPr/>
          </a:p>
        </p:txBody>
      </p:sp>
      <p:sp>
        <p:nvSpPr>
          <p:cNvPr id="228" name="Google Shape;228;p37"/>
          <p:cNvSpPr txBox="1"/>
          <p:nvPr/>
        </p:nvSpPr>
        <p:spPr>
          <a:xfrm>
            <a:off x="187800" y="3780800"/>
            <a:ext cx="8768400" cy="9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200">
                <a:latin typeface="Times New Roman"/>
                <a:ea typeface="Times New Roman"/>
                <a:cs typeface="Times New Roman"/>
                <a:sym typeface="Times New Roman"/>
              </a:rPr>
              <a:t>What are the anti-racist elements present in each of these classrooms?</a:t>
            </a:r>
            <a:endParaRPr i="1"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200">
                <a:latin typeface="Times New Roman"/>
                <a:ea typeface="Times New Roman"/>
                <a:cs typeface="Times New Roman"/>
                <a:sym typeface="Times New Roman"/>
              </a:rPr>
              <a:t>Which of these classes is most likely to help URM students succeed? </a:t>
            </a:r>
            <a:endParaRPr i="1"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338" y="1543394"/>
            <a:ext cx="8315325" cy="258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9950" y="343250"/>
            <a:ext cx="2324100" cy="12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</a:t>
            </a:r>
            <a:endParaRPr/>
          </a:p>
        </p:txBody>
      </p:sp>
      <p:sp>
        <p:nvSpPr>
          <p:cNvPr id="136" name="Google Shape;136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three areas in your discipline in which you don’t have expertise?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In your best moments, how do you interact with scholarship in these areas (at </a:t>
            </a:r>
            <a:r>
              <a:rPr lang="en"/>
              <a:t>conferences</a:t>
            </a:r>
            <a:r>
              <a:rPr lang="en"/>
              <a:t>, in your research, in conversation, etc.)?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How do you react when you get a question about one of these lesser known area, especially if it’s in a public arena (i.e. class, as a questions to a paper you’re presenting)?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Intellectual Humility</a:t>
            </a:r>
            <a:endParaRPr/>
          </a:p>
        </p:txBody>
      </p:sp>
      <p:sp>
        <p:nvSpPr>
          <p:cNvPr id="142" name="Google Shape;142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our better moments, we often exhibit the virtue of </a:t>
            </a:r>
            <a:r>
              <a:rPr i="1" lang="en"/>
              <a:t>intellectual humility</a:t>
            </a:r>
            <a:r>
              <a:rPr lang="en"/>
              <a:t> while interacting with areas in our field in which we don’t have expertise.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Intellectual Humility includes: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u="sng"/>
              <a:t>Accurate Self-Assessment</a:t>
            </a:r>
            <a:r>
              <a:rPr lang="en"/>
              <a:t>: knowing what we know and what we don’t know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/>
              <a:t>Anti-Egotism</a:t>
            </a:r>
            <a:r>
              <a:rPr lang="en"/>
              <a:t>: not caught up in our own desire to be right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/>
              <a:t>Truth-Directed</a:t>
            </a:r>
            <a:r>
              <a:rPr lang="en"/>
              <a:t>: a desire to understand ourselves and the world around us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Note: the truth directed aspect of IH is crucial. It gives IH a purpose and value. Moreover, a lack of IH is problematic not only on a personal level...it can also undermine our ability to understand ourselves and the world.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0000FF"/>
                </a:solidFill>
              </a:rPr>
              <a:t>Do you encourage intellectual humility in your students?</a:t>
            </a:r>
            <a:endParaRPr sz="3500">
              <a:solidFill>
                <a:srgbClr val="0000FF"/>
              </a:solidFill>
            </a:endParaRPr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100"/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100"/>
              <a:t>If so, what’s one way you do so?</a:t>
            </a:r>
            <a:endParaRPr sz="3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Intellectual Humility and Anti-Racist Pedagogy</a:t>
            </a:r>
            <a:endParaRPr/>
          </a:p>
        </p:txBody>
      </p:sp>
      <p:sp>
        <p:nvSpPr>
          <p:cNvPr id="154" name="Google Shape;154;p29"/>
          <p:cNvSpPr txBox="1"/>
          <p:nvPr>
            <p:ph idx="1" type="body"/>
          </p:nvPr>
        </p:nvSpPr>
        <p:spPr>
          <a:xfrm>
            <a:off x="-690650" y="1152475"/>
            <a:ext cx="5918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Intellectual Humility is a cornerstone of anti-racist practice</a:t>
            </a:r>
            <a:endParaRPr>
              <a:solidFill>
                <a:srgbClr val="000000"/>
              </a:solidFill>
            </a:endParaRPr>
          </a:p>
          <a:p>
            <a:pPr indent="-342900" lvl="0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Acknowledges that we all have epistemic blindspots, especially because of lived experiences</a:t>
            </a:r>
            <a:endParaRPr>
              <a:solidFill>
                <a:srgbClr val="000000"/>
              </a:solidFill>
            </a:endParaRPr>
          </a:p>
          <a:p>
            <a:pPr indent="-342900" lvl="0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Anti-Racist Pedagogy and Intellectual Humility both prioritize the truth and are not culturally relative</a:t>
            </a:r>
            <a:endParaRPr>
              <a:solidFill>
                <a:srgbClr val="000000"/>
              </a:solidFill>
            </a:endParaRPr>
          </a:p>
          <a:p>
            <a:pPr indent="-317500" lvl="1" marL="1828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Focus on acknowledgement of structural realities of racism</a:t>
            </a:r>
            <a:endParaRPr>
              <a:solidFill>
                <a:srgbClr val="000000"/>
              </a:solidFill>
            </a:endParaRPr>
          </a:p>
          <a:p>
            <a:pPr indent="-317500" lvl="1" marL="1828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Examination of </a:t>
            </a: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economic and social structures and historical roots of inequality.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17500" lvl="1" marL="1828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Analyze unequal social and power relations.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5" name="Google Shape;15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1824" y="1199850"/>
            <a:ext cx="3698600" cy="359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Intellectual Humility, Anti-Racist Pedagogy &amp; Ignatian Pedagogy</a:t>
            </a:r>
            <a:endParaRPr/>
          </a:p>
        </p:txBody>
      </p:sp>
      <p:sp>
        <p:nvSpPr>
          <p:cNvPr id="161" name="Google Shape;161;p30"/>
          <p:cNvSpPr txBox="1"/>
          <p:nvPr>
            <p:ph idx="1" type="body"/>
          </p:nvPr>
        </p:nvSpPr>
        <p:spPr>
          <a:xfrm>
            <a:off x="311675" y="1152475"/>
            <a:ext cx="8520600" cy="20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368300" lvl="0" marL="457200" rtl="0" algn="l">
              <a:spcBef>
                <a:spcPts val="16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What is the place of lived experience in the classroom?</a:t>
            </a:r>
            <a:endParaRPr sz="22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Anti-Racist pedagogy and Ignatian Pedagogy both highlight it as an epistemic force and essential context to learning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Inclusion of these experiences is a major issue of epistemic justice</a:t>
            </a:r>
            <a:endParaRPr sz="2200"/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00"/>
          </a:p>
          <a:p>
            <a:pPr indent="-368300" lvl="0" marL="457200" rtl="0" algn="l">
              <a:spcBef>
                <a:spcPts val="1600"/>
              </a:spcBef>
              <a:spcAft>
                <a:spcPts val="0"/>
              </a:spcAft>
              <a:buSzPts val="2200"/>
              <a:buChar char="●"/>
            </a:pPr>
            <a:r>
              <a:t/>
            </a:r>
            <a:endParaRPr/>
          </a:p>
        </p:txBody>
      </p:sp>
      <p:pic>
        <p:nvPicPr>
          <p:cNvPr id="162" name="Google Shape;162;p30"/>
          <p:cNvPicPr preferRelativeResize="0"/>
          <p:nvPr/>
        </p:nvPicPr>
        <p:blipFill rotWithShape="1">
          <a:blip r:embed="rId3">
            <a:alphaModFix/>
          </a:blip>
          <a:srcRect b="0" l="0" r="0" t="60268"/>
          <a:stretch/>
        </p:blipFill>
        <p:spPr>
          <a:xfrm>
            <a:off x="231525" y="3349875"/>
            <a:ext cx="2230925" cy="151815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30"/>
          <p:cNvSpPr txBox="1"/>
          <p:nvPr/>
        </p:nvSpPr>
        <p:spPr>
          <a:xfrm>
            <a:off x="2712925" y="3578475"/>
            <a:ext cx="6049200" cy="9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" sz="2200">
                <a:solidFill>
                  <a:schemeClr val="dk2"/>
                </a:solidFill>
              </a:rPr>
              <a:t>Magnanimity cannot be present without humility in the Jesuit Tradition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Intellectual Humility and Anti-Racist Pedagogy</a:t>
            </a:r>
            <a:endParaRPr/>
          </a:p>
        </p:txBody>
      </p:sp>
      <p:sp>
        <p:nvSpPr>
          <p:cNvPr id="169" name="Google Shape;169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100"/>
              <a:t>How do we engage with students who may call our approaches/verbage/terms into question, especially if we believe the content to be anti-racist?</a:t>
            </a:r>
            <a:endParaRPr sz="2100"/>
          </a:p>
        </p:txBody>
      </p:sp>
      <p:pic>
        <p:nvPicPr>
          <p:cNvPr id="170" name="Google Shape;170;p31"/>
          <p:cNvPicPr preferRelativeResize="0"/>
          <p:nvPr/>
        </p:nvPicPr>
        <p:blipFill rotWithShape="1">
          <a:blip r:embed="rId3">
            <a:alphaModFix/>
          </a:blip>
          <a:srcRect b="27540" l="0" r="0" t="11270"/>
          <a:stretch/>
        </p:blipFill>
        <p:spPr>
          <a:xfrm>
            <a:off x="-35175" y="3077300"/>
            <a:ext cx="9144000" cy="206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Intellectual Humility and Anti-Racist Pedagogy</a:t>
            </a:r>
            <a:endParaRPr/>
          </a:p>
        </p:txBody>
      </p:sp>
      <p:sp>
        <p:nvSpPr>
          <p:cNvPr id="176" name="Google Shape;176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Are there areas in your field of study / practices in which you find it harder to practice intellectual humility around? Why or why not?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What are the major barriers to intellectual humility &amp; anti-racist pedagogy you have experienced in the classroom? Focus on yourself before moving to students or structural components.</a:t>
            </a:r>
            <a:endParaRPr sz="25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3"/>
          <p:cNvSpPr txBox="1"/>
          <p:nvPr>
            <p:ph type="ctrTitle"/>
          </p:nvPr>
        </p:nvSpPr>
        <p:spPr>
          <a:xfrm>
            <a:off x="1337675" y="1311447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en" sz="4800">
                <a:latin typeface="Times New Roman"/>
                <a:ea typeface="Times New Roman"/>
                <a:cs typeface="Times New Roman"/>
                <a:sym typeface="Times New Roman"/>
              </a:rPr>
              <a:t>Is </a:t>
            </a:r>
            <a:r>
              <a:rPr i="1" lang="en" sz="4800">
                <a:latin typeface="Times New Roman"/>
                <a:ea typeface="Times New Roman"/>
                <a:cs typeface="Times New Roman"/>
                <a:sym typeface="Times New Roman"/>
              </a:rPr>
              <a:t>my teaching</a:t>
            </a:r>
            <a:r>
              <a:rPr lang="en" sz="4800">
                <a:latin typeface="Times New Roman"/>
                <a:ea typeface="Times New Roman"/>
                <a:cs typeface="Times New Roman"/>
                <a:sym typeface="Times New Roman"/>
              </a:rPr>
              <a:t> racist?</a:t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2" name="Google Shape;182;p33"/>
          <p:cNvSpPr txBox="1"/>
          <p:nvPr>
            <p:ph idx="1" type="subTitle"/>
          </p:nvPr>
        </p:nvSpPr>
        <p:spPr>
          <a:xfrm>
            <a:off x="1143000" y="590851"/>
            <a:ext cx="6858000" cy="72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800">
                <a:latin typeface="Amatic SC"/>
                <a:ea typeface="Amatic SC"/>
                <a:cs typeface="Amatic SC"/>
                <a:sym typeface="Amatic SC"/>
              </a:rPr>
              <a:t>A question we need to ask ourselves:</a:t>
            </a:r>
            <a:endParaRPr b="1" sz="2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157E8C6B576841973416B1FAB2F069" ma:contentTypeVersion="12" ma:contentTypeDescription="Create a new document." ma:contentTypeScope="" ma:versionID="e1a25a1dd7bbb2fcc27b8178b24534b4">
  <xsd:schema xmlns:xsd="http://www.w3.org/2001/XMLSchema" xmlns:xs="http://www.w3.org/2001/XMLSchema" xmlns:p="http://schemas.microsoft.com/office/2006/metadata/properties" xmlns:ns2="ed468a1d-be4c-4419-bcf5-210cc53d3a6d" xmlns:ns3="e81b1abb-2002-435a-a018-5721bb4a0dbc" targetNamespace="http://schemas.microsoft.com/office/2006/metadata/properties" ma:root="true" ma:fieldsID="44d9c329184ca9b5980eb424e0bafcf7" ns2:_="" ns3:_="">
    <xsd:import namespace="ed468a1d-be4c-4419-bcf5-210cc53d3a6d"/>
    <xsd:import namespace="e81b1abb-2002-435a-a018-5721bb4a0d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468a1d-be4c-4419-bcf5-210cc53d3a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1b1abb-2002-435a-a018-5721bb4a0db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705CDDB-E96A-4084-89C9-A027070CBC1B}"/>
</file>

<file path=customXml/itemProps2.xml><?xml version="1.0" encoding="utf-8"?>
<ds:datastoreItem xmlns:ds="http://schemas.openxmlformats.org/officeDocument/2006/customXml" ds:itemID="{7B8963C8-1EA6-49FC-A4BA-A475D638480C}"/>
</file>

<file path=customXml/itemProps3.xml><?xml version="1.0" encoding="utf-8"?>
<ds:datastoreItem xmlns:ds="http://schemas.openxmlformats.org/officeDocument/2006/customXml" ds:itemID="{95B0C371-AB79-46E6-BAD9-AA88080525F9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0x010100D8157E8C6B576841973416B1FAB2F069</vt:lpwstr>
  </property>
</Properties>
</file>